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E564F5-7EB7-44D7-9D39-BFE2B0E79DD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011F9D-50B9-4047-8C37-68B2A00C71A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ecifeshoy.com/" TargetMode="External"/><Relationship Id="rId2" Type="http://schemas.openxmlformats.org/officeDocument/2006/relationships/hyperlink" Target="http://deconcept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nur.org/biblioteca/pdf/1754.pdf?view=1" TargetMode="External"/><Relationship Id="rId5" Type="http://schemas.openxmlformats.org/officeDocument/2006/relationships/hyperlink" Target="file:///C:\Users\PRINCIPAL\Downloads\43434-56250-1-PB.pdf" TargetMode="External"/><Relationship Id="rId4" Type="http://schemas.openxmlformats.org/officeDocument/2006/relationships/hyperlink" Target="http://micrositios.dif.gob.mx/dgpas/files/2012/12/3.-El%20Adolescente%20y%20su%20grupo%20soci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116633"/>
            <a:ext cx="3456384" cy="10865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GRUPOS DE PERTENENCIA </a:t>
            </a:r>
            <a:endParaRPr lang="es-ES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99992" y="1196752"/>
            <a:ext cx="3744416" cy="92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LA ADOLESCENCIA 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canaltotal.com/wp-content/uploads/tribus-urbanas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0" y="980728"/>
            <a:ext cx="37543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/>
          <a:lstStyle/>
          <a:p>
            <a:pPr algn="ctr"/>
            <a:r>
              <a:rPr lang="es-MX" dirty="0"/>
              <a:t>Características generales.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096459" cy="355362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 Las personas que pertenecen a los distintos grupos generalmente coinciden en distintas características, por ejemplo la música que escuchan, la manera de vestir y pensar etc..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749402" cy="27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5328708" cy="1609404"/>
          </a:xfrm>
        </p:spPr>
        <p:txBody>
          <a:bodyPr/>
          <a:lstStyle/>
          <a:p>
            <a:r>
              <a:rPr lang="es-MX" dirty="0" smtClean="0"/>
              <a:t>En algunos suele ser necesario el realizar una especie de “ritual” para poder pertenecer a el. </a:t>
            </a:r>
            <a:endParaRPr lang="es-ES" dirty="0"/>
          </a:p>
        </p:txBody>
      </p:sp>
      <p:pic>
        <p:nvPicPr>
          <p:cNvPr id="10244" name="Picture 4" descr="http://cdn.vogue.es/uploads/images/thumbs/201412/el_documental_beyond_clueless_revive_los_anos_de_oro_del_genero_de_las_peliculas_adolescentes_o_teen_movies_1819_620x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56" y="2852936"/>
            <a:ext cx="4608512" cy="29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Algunos ejemplos son: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1988841"/>
            <a:ext cx="6480836" cy="2016223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Por sangre </a:t>
            </a:r>
            <a:r>
              <a:rPr lang="es-MX" dirty="0"/>
              <a:t>(familia</a:t>
            </a:r>
            <a:r>
              <a:rPr lang="es-MX" dirty="0" smtClean="0"/>
              <a:t>) </a:t>
            </a:r>
          </a:p>
          <a:p>
            <a:r>
              <a:rPr lang="es-MX" dirty="0"/>
              <a:t>P</a:t>
            </a:r>
            <a:r>
              <a:rPr lang="es-MX" dirty="0" smtClean="0"/>
              <a:t>or </a:t>
            </a:r>
            <a:r>
              <a:rPr lang="es-MX" dirty="0"/>
              <a:t>su </a:t>
            </a:r>
            <a:r>
              <a:rPr lang="es-MX" dirty="0" smtClean="0"/>
              <a:t>cercanía </a:t>
            </a:r>
            <a:r>
              <a:rPr lang="es-MX" dirty="0"/>
              <a:t>territorial </a:t>
            </a:r>
            <a:r>
              <a:rPr lang="es-MX" dirty="0" smtClean="0"/>
              <a:t>(comunidad ) </a:t>
            </a:r>
          </a:p>
          <a:p>
            <a:r>
              <a:rPr lang="es-MX" dirty="0"/>
              <a:t>P</a:t>
            </a:r>
            <a:r>
              <a:rPr lang="es-MX" dirty="0" smtClean="0"/>
              <a:t>or edad.</a:t>
            </a:r>
          </a:p>
          <a:p>
            <a:r>
              <a:rPr lang="es-MX" dirty="0"/>
              <a:t>P</a:t>
            </a:r>
            <a:r>
              <a:rPr lang="es-MX" dirty="0" smtClean="0"/>
              <a:t>or </a:t>
            </a:r>
            <a:r>
              <a:rPr lang="es-MX" dirty="0"/>
              <a:t>ideología (grupo religioso, político, deportivo) </a:t>
            </a:r>
            <a:endParaRPr lang="es-MX" dirty="0" smtClean="0"/>
          </a:p>
          <a:p>
            <a:r>
              <a:rPr lang="es-MX" dirty="0"/>
              <a:t>P</a:t>
            </a:r>
            <a:r>
              <a:rPr lang="es-MX" dirty="0" smtClean="0"/>
              <a:t>or </a:t>
            </a:r>
            <a:r>
              <a:rPr lang="es-MX" dirty="0"/>
              <a:t>razones de trabajo. </a:t>
            </a:r>
            <a:br>
              <a:rPr lang="es-MX" dirty="0"/>
            </a:br>
            <a:endParaRPr lang="es-MX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69" y="4077072"/>
            <a:ext cx="3096344" cy="20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741695" cy="249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Otros tipos de grupos.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276873"/>
            <a:ext cx="2592403" cy="2088232"/>
          </a:xfrm>
        </p:spPr>
        <p:txBody>
          <a:bodyPr/>
          <a:lstStyle/>
          <a:p>
            <a:pPr>
              <a:buFont typeface="Wingdings 2" pitchFamily="18" charset="2"/>
              <a:buChar char=""/>
            </a:pPr>
            <a:r>
              <a:rPr lang="es-MX" dirty="0" smtClean="0"/>
              <a:t>Primarios.</a:t>
            </a:r>
          </a:p>
          <a:p>
            <a:pPr>
              <a:buFont typeface="Wingdings 2" pitchFamily="18" charset="2"/>
              <a:buChar char=""/>
            </a:pPr>
            <a:r>
              <a:rPr lang="es-MX" dirty="0" smtClean="0"/>
              <a:t>Secundarios.</a:t>
            </a:r>
          </a:p>
          <a:p>
            <a:pPr>
              <a:buFont typeface="Wingdings 2" pitchFamily="18" charset="2"/>
              <a:buChar char=""/>
            </a:pPr>
            <a:r>
              <a:rPr lang="es-MX" dirty="0" smtClean="0"/>
              <a:t>Formales. </a:t>
            </a:r>
          </a:p>
          <a:p>
            <a:pPr>
              <a:buFont typeface="Wingdings 2" pitchFamily="18" charset="2"/>
              <a:buChar char=""/>
            </a:pPr>
            <a:r>
              <a:rPr lang="es-MX" dirty="0" smtClean="0"/>
              <a:t>Informales. </a:t>
            </a:r>
          </a:p>
          <a:p>
            <a:pPr marL="68580" indent="0">
              <a:buNone/>
            </a:pP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2793107" cy="19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3096344" cy="215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1628800"/>
            <a:ext cx="3304572" cy="1463153"/>
          </a:xfrm>
        </p:spPr>
        <p:txBody>
          <a:bodyPr anchor="ctr">
            <a:normAutofit/>
          </a:bodyPr>
          <a:lstStyle/>
          <a:p>
            <a:pPr algn="ctr"/>
            <a:r>
              <a:rPr lang="es-MX" sz="3200" dirty="0" smtClean="0"/>
              <a:t>Conclusión. 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36592" y="3212976"/>
            <a:ext cx="3298784" cy="2441922"/>
          </a:xfrm>
        </p:spPr>
        <p:txBody>
          <a:bodyPr/>
          <a:lstStyle/>
          <a:p>
            <a:pPr marL="0" lvl="1"/>
            <a:r>
              <a:rPr lang="es-MX" sz="1600" dirty="0"/>
              <a:t>Todos pertenecemos a distintos grupos pero en esta etapa el encontrar nuestra identidad es de suma importancia </a:t>
            </a:r>
            <a:r>
              <a:rPr lang="es-MX" sz="1600" dirty="0" smtClean="0"/>
              <a:t>así </a:t>
            </a:r>
            <a:r>
              <a:rPr lang="es-MX" sz="1600" dirty="0"/>
              <a:t>que este grupo puede ser de gran ayuda, aunque de la misma forma nos puede afectar por las “malas compañías”  </a:t>
            </a:r>
            <a:endParaRPr lang="es-ES" sz="1600" dirty="0"/>
          </a:p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8438"/>
            <a:ext cx="30981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98" y="3717032"/>
            <a:ext cx="2800752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Bibliografía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4464611" cy="2689523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deconceptos.com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www.arrecifeshoy.com</a:t>
            </a:r>
            <a:endParaRPr lang="es-ES" dirty="0" smtClean="0"/>
          </a:p>
          <a:p>
            <a:r>
              <a:rPr lang="es-ES" dirty="0">
                <a:hlinkClick r:id="rId4"/>
              </a:rPr>
              <a:t>http://micrositios.dif.gob.mx/dgpas/files/2012/12/3.-</a:t>
            </a:r>
            <a:r>
              <a:rPr lang="es-ES" dirty="0" smtClean="0">
                <a:hlinkClick r:id="rId4"/>
              </a:rPr>
              <a:t>El%20Adolescente%20y%20su%20grupo%20social.pdf</a:t>
            </a:r>
            <a:endParaRPr lang="es-ES" dirty="0" smtClean="0"/>
          </a:p>
          <a:p>
            <a:r>
              <a:rPr lang="es-ES" dirty="0">
                <a:hlinkClick r:id="rId5" action="ppaction://hlinkfile"/>
              </a:rPr>
              <a:t>file:///C:/</a:t>
            </a:r>
            <a:r>
              <a:rPr lang="es-ES" dirty="0" smtClean="0">
                <a:hlinkClick r:id="rId5" action="ppaction://hlinkfile"/>
              </a:rPr>
              <a:t>Users/PRINCIPAL/Downloads/43434-56250-1-PB.pdf</a:t>
            </a:r>
            <a:endParaRPr lang="es-ES" dirty="0" smtClean="0"/>
          </a:p>
          <a:p>
            <a:r>
              <a:rPr lang="es-ES" dirty="0">
                <a:hlinkClick r:id="rId6"/>
              </a:rPr>
              <a:t>http://</a:t>
            </a:r>
            <a:r>
              <a:rPr lang="es-ES" dirty="0" smtClean="0">
                <a:hlinkClick r:id="rId6"/>
              </a:rPr>
              <a:t>www.acnur.org/biblioteca/pdf/1754.pdf?view=1</a:t>
            </a: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2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88172"/>
            <a:ext cx="3672526" cy="6731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Introducción: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78707" y="1628800"/>
            <a:ext cx="3816424" cy="1512168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Para el ser humano es necesario estar en constante convivencia con las demás personas además de adquirir una identidad propia.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535996" y="4077072"/>
            <a:ext cx="3744416" cy="1945390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Los grupos de pertenencia tienen el fin de ayudar al </a:t>
            </a:r>
            <a:r>
              <a:rPr lang="es-MX" dirty="0" smtClean="0"/>
              <a:t>adolescente </a:t>
            </a:r>
            <a:r>
              <a:rPr lang="es-MX" dirty="0"/>
              <a:t>a encontrar su identidad y las características que formaran parte de su persona 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34" y="3140968"/>
            <a:ext cx="2604841" cy="29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7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¿Qué es un grupo de pertenencia?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564904"/>
            <a:ext cx="2880436" cy="3267725"/>
          </a:xfrm>
        </p:spPr>
        <p:txBody>
          <a:bodyPr>
            <a:normAutofit fontScale="92500"/>
          </a:bodyPr>
          <a:lstStyle/>
          <a:p>
            <a:r>
              <a:rPr lang="es-MX" dirty="0"/>
              <a:t>Es definido como aquel grupo del que somos miembros, pueden ser elegidos o bien pertenecemos sin elección como la </a:t>
            </a:r>
            <a:r>
              <a:rPr lang="es-MX" dirty="0" smtClean="0"/>
              <a:t>familia.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66" y="2924944"/>
            <a:ext cx="41363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416942" cy="64807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influencias puede tener?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788024" y="1772816"/>
            <a:ext cx="3168352" cy="151334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 Las influencias se generalizan al comportamiento, actitudes y pensamiento.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755576" y="4005064"/>
            <a:ext cx="3493008" cy="2016224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 Los jóvenes pueden tomar estos grupos como un “ejemplo a seguir” y de alguna forma imitando las características de los miembros </a:t>
            </a:r>
            <a:endParaRPr lang="es-ES" dirty="0"/>
          </a:p>
          <a:p>
            <a:endParaRPr lang="es-ES" dirty="0"/>
          </a:p>
        </p:txBody>
      </p:sp>
      <p:pic>
        <p:nvPicPr>
          <p:cNvPr id="3074" name="Picture 2" descr="http://3.bp.blogspot.com/-QIuLVp9oYrY/UJKNW6Dg-kI/AAAAAAAACXA/09skYH-3Riw/s640/Desarrollo+psicol%C3%B3gico+durante+la+adolesc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574579"/>
            <a:ext cx="3814757" cy="26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28800"/>
            <a:ext cx="3312368" cy="194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¿De que forma se elige?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3"/>
            <a:ext cx="3528508" cy="326558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Los jóvenes buscan pertenecer a un grupo en donde las formas de pensar sean similares a las de ellos además de la comodidad y seguridad que este puede brindarles.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12976"/>
            <a:ext cx="3485045" cy="23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5400718" cy="6858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Grupos no elegidos: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204864"/>
            <a:ext cx="6696744" cy="1177356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Un buen ejemplo es la familia. Una persona sabe que es parte de este grupo, pero no siempre quiere que las características de este sean parte de su vida.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44" y="3230073"/>
            <a:ext cx="4464496" cy="27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3419856" cy="3493008"/>
          </a:xfrm>
        </p:spPr>
        <p:txBody>
          <a:bodyPr/>
          <a:lstStyle/>
          <a:p>
            <a:r>
              <a:rPr lang="es-MX" dirty="0" smtClean="0"/>
              <a:t> Cuando la persona decide que su familia </a:t>
            </a:r>
            <a:r>
              <a:rPr lang="es-MX" u="sng" dirty="0" smtClean="0"/>
              <a:t>no</a:t>
            </a:r>
            <a:r>
              <a:rPr lang="es-MX" dirty="0" smtClean="0"/>
              <a:t> será modelo para su vida puede tomar como modelo otra.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860032" y="3628572"/>
            <a:ext cx="3419856" cy="2484896"/>
          </a:xfrm>
        </p:spPr>
        <p:txBody>
          <a:bodyPr anchor="b"/>
          <a:lstStyle/>
          <a:p>
            <a:r>
              <a:rPr lang="es-MX" dirty="0"/>
              <a:t> </a:t>
            </a:r>
            <a:r>
              <a:rPr lang="es-MX" dirty="0" smtClean="0"/>
              <a:t>Ejemplo: Luis es parte de su familia, pero le es mas agradable las características de la familia de Juan.  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389101" cy="19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49" y="3501008"/>
            <a:ext cx="32480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1" y="1268760"/>
            <a:ext cx="6624736" cy="1681412"/>
          </a:xfrm>
        </p:spPr>
        <p:txBody>
          <a:bodyPr/>
          <a:lstStyle/>
          <a:p>
            <a:r>
              <a:rPr lang="es-MX" dirty="0" smtClean="0"/>
              <a:t>Hablando de el ejemplo anterior se dice que: La familia de Luis es su </a:t>
            </a:r>
            <a:r>
              <a:rPr lang="es-MX" b="1" dirty="0" smtClean="0"/>
              <a:t>grupo de pertenencia </a:t>
            </a:r>
            <a:r>
              <a:rPr lang="es-MX" dirty="0" smtClean="0"/>
              <a:t>y la familia de Juan</a:t>
            </a:r>
            <a:r>
              <a:rPr lang="es-MX" b="1" dirty="0" smtClean="0"/>
              <a:t> 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grupo de referencia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4298259" cy="305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3312486" cy="118993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Grupos de referencia: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4437112"/>
            <a:ext cx="6624736" cy="1395517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Son grupos de los que queremos ser parte, por ejemplo un grupo de trabajo al que perteneceremos al terminar la carrera.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153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587</TotalTime>
  <Words>458</Words>
  <Application>Microsoft Office PowerPoint</Application>
  <PresentationFormat>Presentación en pantalla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GRUPOS DE PERTENENCIA </vt:lpstr>
      <vt:lpstr>Introducción:</vt:lpstr>
      <vt:lpstr>¿Qué es un grupo de pertenencia? </vt:lpstr>
      <vt:lpstr>¿Qué influencias puede tener?</vt:lpstr>
      <vt:lpstr>¿De que forma se elige?</vt:lpstr>
      <vt:lpstr>Grupos no elegidos:</vt:lpstr>
      <vt:lpstr>Presentación de PowerPoint</vt:lpstr>
      <vt:lpstr>Presentación de PowerPoint</vt:lpstr>
      <vt:lpstr>Grupos de referencia:</vt:lpstr>
      <vt:lpstr>Características generales.</vt:lpstr>
      <vt:lpstr>Presentación de PowerPoint</vt:lpstr>
      <vt:lpstr>Algunos ejemplos son:</vt:lpstr>
      <vt:lpstr>Otros tipos de grupos.</vt:lpstr>
      <vt:lpstr>Conclusión. </vt:lpstr>
      <vt:lpstr>Bibliografía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PRINCIPAL</dc:creator>
  <cp:lastModifiedBy>J.Esteban Z.Garcia</cp:lastModifiedBy>
  <cp:revision>36</cp:revision>
  <dcterms:created xsi:type="dcterms:W3CDTF">2015-02-01T03:04:58Z</dcterms:created>
  <dcterms:modified xsi:type="dcterms:W3CDTF">2016-11-08T19:20:57Z</dcterms:modified>
</cp:coreProperties>
</file>